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0" r:id="rId4"/>
    <p:sldId id="262" r:id="rId5"/>
    <p:sldId id="259" r:id="rId6"/>
    <p:sldId id="258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BFD82-BD35-4F28-8430-4D6CC1A2161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D9645F-2755-4201-8372-793D19F2F193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GRAN NUMERO DE EMPRESAS</a:t>
          </a:r>
        </a:p>
      </dgm:t>
    </dgm:pt>
    <dgm:pt modelId="{2C22AF0F-5889-4440-8852-4EE6798CFA9E}" type="parTrans" cxnId="{4C6957A0-2052-4949-84D0-E5BC07CB93AA}">
      <dgm:prSet/>
      <dgm:spPr/>
      <dgm:t>
        <a:bodyPr/>
        <a:lstStyle/>
        <a:p>
          <a:endParaRPr lang="es-MX"/>
        </a:p>
      </dgm:t>
    </dgm:pt>
    <dgm:pt modelId="{C568C23B-4018-4EB4-923E-BB9FF3C1889C}" type="sibTrans" cxnId="{4C6957A0-2052-4949-84D0-E5BC07CB93AA}">
      <dgm:prSet/>
      <dgm:spPr/>
      <dgm:t>
        <a:bodyPr/>
        <a:lstStyle/>
        <a:p>
          <a:endParaRPr lang="es-MX"/>
        </a:p>
      </dgm:t>
    </dgm:pt>
    <dgm:pt modelId="{72F4865D-0E74-438A-B301-5CBCC894F9AA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PRODUCTO HOMOGENEO</a:t>
          </a:r>
        </a:p>
      </dgm:t>
    </dgm:pt>
    <dgm:pt modelId="{049E5E2E-7043-4CE3-9082-E928B83276CF}" type="parTrans" cxnId="{15891450-8AAE-4703-8A9C-D1E8E65D9C0D}">
      <dgm:prSet/>
      <dgm:spPr/>
      <dgm:t>
        <a:bodyPr/>
        <a:lstStyle/>
        <a:p>
          <a:endParaRPr lang="es-MX"/>
        </a:p>
      </dgm:t>
    </dgm:pt>
    <dgm:pt modelId="{3B04F5F6-3A9D-4BE5-A003-E446D0106904}" type="sibTrans" cxnId="{15891450-8AAE-4703-8A9C-D1E8E65D9C0D}">
      <dgm:prSet/>
      <dgm:spPr/>
      <dgm:t>
        <a:bodyPr/>
        <a:lstStyle/>
        <a:p>
          <a:endParaRPr lang="es-MX"/>
        </a:p>
      </dgm:t>
    </dgm:pt>
    <dgm:pt modelId="{A098C72C-BA39-4E92-9CC1-24D16B575820}">
      <dgm:prSet phldrT="[Texto]"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NO HAY RESTRICCIONES PARA ENTRAR O SALIR DE LA INDUSTRIA</a:t>
          </a:r>
        </a:p>
      </dgm:t>
    </dgm:pt>
    <dgm:pt modelId="{97463E15-9B64-4B61-850B-0CC29A65C739}" type="parTrans" cxnId="{54C3FF02-86E3-4923-B36F-D4E304B5F6E4}">
      <dgm:prSet/>
      <dgm:spPr/>
      <dgm:t>
        <a:bodyPr/>
        <a:lstStyle/>
        <a:p>
          <a:endParaRPr lang="es-MX"/>
        </a:p>
      </dgm:t>
    </dgm:pt>
    <dgm:pt modelId="{FA85C991-1FA0-47A3-BF7A-9CE31EDEE6A1}" type="sibTrans" cxnId="{54C3FF02-86E3-4923-B36F-D4E304B5F6E4}">
      <dgm:prSet/>
      <dgm:spPr/>
      <dgm:t>
        <a:bodyPr/>
        <a:lstStyle/>
        <a:p>
          <a:endParaRPr lang="es-MX"/>
        </a:p>
      </dgm:t>
    </dgm:pt>
    <dgm:pt modelId="{67514155-751A-4ABA-8FFB-4153D5BB436F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NO EXISTEN  VENTAJAS SOBRE OTRA</a:t>
          </a:r>
        </a:p>
      </dgm:t>
    </dgm:pt>
    <dgm:pt modelId="{16310BB2-B179-47E3-B1E8-BEDACAC61B25}" type="parTrans" cxnId="{DE71EC42-AE0C-4ADD-94C3-C17557D8BC56}">
      <dgm:prSet/>
      <dgm:spPr/>
      <dgm:t>
        <a:bodyPr/>
        <a:lstStyle/>
        <a:p>
          <a:endParaRPr lang="es-MX"/>
        </a:p>
      </dgm:t>
    </dgm:pt>
    <dgm:pt modelId="{40FC7D78-FAFA-4409-B42A-B6553F6DD58F}" type="sibTrans" cxnId="{DE71EC42-AE0C-4ADD-94C3-C17557D8BC56}">
      <dgm:prSet/>
      <dgm:spPr/>
      <dgm:t>
        <a:bodyPr/>
        <a:lstStyle/>
        <a:p>
          <a:endParaRPr lang="es-MX"/>
        </a:p>
      </dgm:t>
    </dgm:pt>
    <dgm:pt modelId="{B228AEF0-32E7-49CC-BE2E-3540065376DE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</a:rPr>
            <a:t>INFORMACION PERFECTA</a:t>
          </a:r>
        </a:p>
      </dgm:t>
    </dgm:pt>
    <dgm:pt modelId="{0DF697CB-E938-424D-9AA1-1A2370EFE5FB}" type="parTrans" cxnId="{61E3021F-C239-4EF5-A467-9F61D60C4BD1}">
      <dgm:prSet/>
      <dgm:spPr/>
      <dgm:t>
        <a:bodyPr/>
        <a:lstStyle/>
        <a:p>
          <a:endParaRPr lang="es-MX"/>
        </a:p>
      </dgm:t>
    </dgm:pt>
    <dgm:pt modelId="{57D5E808-4C53-49AE-8CFC-8675FD193593}" type="sibTrans" cxnId="{61E3021F-C239-4EF5-A467-9F61D60C4BD1}">
      <dgm:prSet/>
      <dgm:spPr/>
      <dgm:t>
        <a:bodyPr/>
        <a:lstStyle/>
        <a:p>
          <a:endParaRPr lang="es-MX"/>
        </a:p>
      </dgm:t>
    </dgm:pt>
    <dgm:pt modelId="{BC2AF88F-FD30-416A-868E-9868A38CDC8E}" type="pres">
      <dgm:prSet presAssocID="{EA0BFD82-BD35-4F28-8430-4D6CC1A21616}" presName="cycle" presStyleCnt="0">
        <dgm:presLayoutVars>
          <dgm:dir/>
          <dgm:resizeHandles val="exact"/>
        </dgm:presLayoutVars>
      </dgm:prSet>
      <dgm:spPr/>
    </dgm:pt>
    <dgm:pt modelId="{71113A3C-C98D-4039-9531-6FE956CD6E0B}" type="pres">
      <dgm:prSet presAssocID="{1CD9645F-2755-4201-8372-793D19F2F193}" presName="node" presStyleLbl="node1" presStyleIdx="0" presStyleCnt="5" custScaleX="149752">
        <dgm:presLayoutVars>
          <dgm:bulletEnabled val="1"/>
        </dgm:presLayoutVars>
      </dgm:prSet>
      <dgm:spPr/>
    </dgm:pt>
    <dgm:pt modelId="{9EC2B94C-96C7-4DD2-B71B-5DDD04615DCF}" type="pres">
      <dgm:prSet presAssocID="{C568C23B-4018-4EB4-923E-BB9FF3C1889C}" presName="sibTrans" presStyleLbl="sibTrans2D1" presStyleIdx="0" presStyleCnt="5"/>
      <dgm:spPr/>
    </dgm:pt>
    <dgm:pt modelId="{B6684C56-B61B-4A8A-B8F0-E5FB4BCD9E8D}" type="pres">
      <dgm:prSet presAssocID="{C568C23B-4018-4EB4-923E-BB9FF3C1889C}" presName="connectorText" presStyleLbl="sibTrans2D1" presStyleIdx="0" presStyleCnt="5"/>
      <dgm:spPr/>
    </dgm:pt>
    <dgm:pt modelId="{C2519E6B-9777-4233-A44B-B2238A849828}" type="pres">
      <dgm:prSet presAssocID="{72F4865D-0E74-438A-B301-5CBCC894F9AA}" presName="node" presStyleLbl="node1" presStyleIdx="1" presStyleCnt="5" custScaleX="143686">
        <dgm:presLayoutVars>
          <dgm:bulletEnabled val="1"/>
        </dgm:presLayoutVars>
      </dgm:prSet>
      <dgm:spPr/>
    </dgm:pt>
    <dgm:pt modelId="{426FDAE7-60B5-476C-8E4B-53269C18CF11}" type="pres">
      <dgm:prSet presAssocID="{3B04F5F6-3A9D-4BE5-A003-E446D0106904}" presName="sibTrans" presStyleLbl="sibTrans2D1" presStyleIdx="1" presStyleCnt="5"/>
      <dgm:spPr/>
    </dgm:pt>
    <dgm:pt modelId="{D493946E-0CD2-4094-98B8-FE92DDC668C5}" type="pres">
      <dgm:prSet presAssocID="{3B04F5F6-3A9D-4BE5-A003-E446D0106904}" presName="connectorText" presStyleLbl="sibTrans2D1" presStyleIdx="1" presStyleCnt="5"/>
      <dgm:spPr/>
    </dgm:pt>
    <dgm:pt modelId="{EDC4EA94-7DC5-4B10-B4CB-E0714AD32CFB}" type="pres">
      <dgm:prSet presAssocID="{A098C72C-BA39-4E92-9CC1-24D16B575820}" presName="node" presStyleLbl="node1" presStyleIdx="2" presStyleCnt="5" custScaleX="164059" custRadScaleRad="107539" custRadScaleInc="-17003">
        <dgm:presLayoutVars>
          <dgm:bulletEnabled val="1"/>
        </dgm:presLayoutVars>
      </dgm:prSet>
      <dgm:spPr/>
    </dgm:pt>
    <dgm:pt modelId="{7C9D68A3-505E-41AF-8A17-4083F93695F9}" type="pres">
      <dgm:prSet presAssocID="{FA85C991-1FA0-47A3-BF7A-9CE31EDEE6A1}" presName="sibTrans" presStyleLbl="sibTrans2D1" presStyleIdx="2" presStyleCnt="5"/>
      <dgm:spPr/>
    </dgm:pt>
    <dgm:pt modelId="{6EFDA2DD-08DE-4433-B070-3CF17FE9BE89}" type="pres">
      <dgm:prSet presAssocID="{FA85C991-1FA0-47A3-BF7A-9CE31EDEE6A1}" presName="connectorText" presStyleLbl="sibTrans2D1" presStyleIdx="2" presStyleCnt="5"/>
      <dgm:spPr/>
    </dgm:pt>
    <dgm:pt modelId="{27861573-D5C6-4D94-861E-5509842AB661}" type="pres">
      <dgm:prSet presAssocID="{67514155-751A-4ABA-8FFB-4153D5BB436F}" presName="node" presStyleLbl="node1" presStyleIdx="3" presStyleCnt="5" custScaleX="177147" custRadScaleRad="108244" custRadScaleInc="18145">
        <dgm:presLayoutVars>
          <dgm:bulletEnabled val="1"/>
        </dgm:presLayoutVars>
      </dgm:prSet>
      <dgm:spPr/>
    </dgm:pt>
    <dgm:pt modelId="{8BAB02A5-2AEB-401D-AD1F-286DADB83B48}" type="pres">
      <dgm:prSet presAssocID="{40FC7D78-FAFA-4409-B42A-B6553F6DD58F}" presName="sibTrans" presStyleLbl="sibTrans2D1" presStyleIdx="3" presStyleCnt="5"/>
      <dgm:spPr/>
    </dgm:pt>
    <dgm:pt modelId="{4AA9132E-0460-4183-BD41-2B6856B5CD34}" type="pres">
      <dgm:prSet presAssocID="{40FC7D78-FAFA-4409-B42A-B6553F6DD58F}" presName="connectorText" presStyleLbl="sibTrans2D1" presStyleIdx="3" presStyleCnt="5"/>
      <dgm:spPr/>
    </dgm:pt>
    <dgm:pt modelId="{8A7CA121-4C2B-45C6-8F97-2DFD50E4F016}" type="pres">
      <dgm:prSet presAssocID="{B228AEF0-32E7-49CC-BE2E-3540065376DE}" presName="node" presStyleLbl="node1" presStyleIdx="4" presStyleCnt="5" custScaleX="152009">
        <dgm:presLayoutVars>
          <dgm:bulletEnabled val="1"/>
        </dgm:presLayoutVars>
      </dgm:prSet>
      <dgm:spPr/>
    </dgm:pt>
    <dgm:pt modelId="{89EDEFA1-9D54-4F48-8B53-E3D694FBB052}" type="pres">
      <dgm:prSet presAssocID="{57D5E808-4C53-49AE-8CFC-8675FD193593}" presName="sibTrans" presStyleLbl="sibTrans2D1" presStyleIdx="4" presStyleCnt="5"/>
      <dgm:spPr/>
    </dgm:pt>
    <dgm:pt modelId="{E513D4CD-A89C-4D92-920B-45C9F8E73677}" type="pres">
      <dgm:prSet presAssocID="{57D5E808-4C53-49AE-8CFC-8675FD193593}" presName="connectorText" presStyleLbl="sibTrans2D1" presStyleIdx="4" presStyleCnt="5"/>
      <dgm:spPr/>
    </dgm:pt>
  </dgm:ptLst>
  <dgm:cxnLst>
    <dgm:cxn modelId="{54C3FF02-86E3-4923-B36F-D4E304B5F6E4}" srcId="{EA0BFD82-BD35-4F28-8430-4D6CC1A21616}" destId="{A098C72C-BA39-4E92-9CC1-24D16B575820}" srcOrd="2" destOrd="0" parTransId="{97463E15-9B64-4B61-850B-0CC29A65C739}" sibTransId="{FA85C991-1FA0-47A3-BF7A-9CE31EDEE6A1}"/>
    <dgm:cxn modelId="{61AACD09-AAD7-4820-91AA-6F652D4106A7}" type="presOf" srcId="{1CD9645F-2755-4201-8372-793D19F2F193}" destId="{71113A3C-C98D-4039-9531-6FE956CD6E0B}" srcOrd="0" destOrd="0" presId="urn:microsoft.com/office/officeart/2005/8/layout/cycle2"/>
    <dgm:cxn modelId="{3F6DD40F-F1E8-4EEF-BFF3-A6806A48A891}" type="presOf" srcId="{FA85C991-1FA0-47A3-BF7A-9CE31EDEE6A1}" destId="{7C9D68A3-505E-41AF-8A17-4083F93695F9}" srcOrd="0" destOrd="0" presId="urn:microsoft.com/office/officeart/2005/8/layout/cycle2"/>
    <dgm:cxn modelId="{61E3021F-C239-4EF5-A467-9F61D60C4BD1}" srcId="{EA0BFD82-BD35-4F28-8430-4D6CC1A21616}" destId="{B228AEF0-32E7-49CC-BE2E-3540065376DE}" srcOrd="4" destOrd="0" parTransId="{0DF697CB-E938-424D-9AA1-1A2370EFE5FB}" sibTransId="{57D5E808-4C53-49AE-8CFC-8675FD193593}"/>
    <dgm:cxn modelId="{686E445D-D519-4025-BF86-8AA3FB6E40DA}" type="presOf" srcId="{C568C23B-4018-4EB4-923E-BB9FF3C1889C}" destId="{B6684C56-B61B-4A8A-B8F0-E5FB4BCD9E8D}" srcOrd="1" destOrd="0" presId="urn:microsoft.com/office/officeart/2005/8/layout/cycle2"/>
    <dgm:cxn modelId="{F3BF2F60-FA43-4917-9131-13433001FAE4}" type="presOf" srcId="{57D5E808-4C53-49AE-8CFC-8675FD193593}" destId="{E513D4CD-A89C-4D92-920B-45C9F8E73677}" srcOrd="1" destOrd="0" presId="urn:microsoft.com/office/officeart/2005/8/layout/cycle2"/>
    <dgm:cxn modelId="{DE71EC42-AE0C-4ADD-94C3-C17557D8BC56}" srcId="{EA0BFD82-BD35-4F28-8430-4D6CC1A21616}" destId="{67514155-751A-4ABA-8FFB-4153D5BB436F}" srcOrd="3" destOrd="0" parTransId="{16310BB2-B179-47E3-B1E8-BEDACAC61B25}" sibTransId="{40FC7D78-FAFA-4409-B42A-B6553F6DD58F}"/>
    <dgm:cxn modelId="{21631847-D25E-4609-9ED9-E5E5D3446E7F}" type="presOf" srcId="{40FC7D78-FAFA-4409-B42A-B6553F6DD58F}" destId="{8BAB02A5-2AEB-401D-AD1F-286DADB83B48}" srcOrd="0" destOrd="0" presId="urn:microsoft.com/office/officeart/2005/8/layout/cycle2"/>
    <dgm:cxn modelId="{FA97B94B-4512-4C88-A206-8D76BD91E035}" type="presOf" srcId="{EA0BFD82-BD35-4F28-8430-4D6CC1A21616}" destId="{BC2AF88F-FD30-416A-868E-9868A38CDC8E}" srcOrd="0" destOrd="0" presId="urn:microsoft.com/office/officeart/2005/8/layout/cycle2"/>
    <dgm:cxn modelId="{0EA41F4F-33F3-40F1-9901-CF4BAC542CD1}" type="presOf" srcId="{40FC7D78-FAFA-4409-B42A-B6553F6DD58F}" destId="{4AA9132E-0460-4183-BD41-2B6856B5CD34}" srcOrd="1" destOrd="0" presId="urn:microsoft.com/office/officeart/2005/8/layout/cycle2"/>
    <dgm:cxn modelId="{15891450-8AAE-4703-8A9C-D1E8E65D9C0D}" srcId="{EA0BFD82-BD35-4F28-8430-4D6CC1A21616}" destId="{72F4865D-0E74-438A-B301-5CBCC894F9AA}" srcOrd="1" destOrd="0" parTransId="{049E5E2E-7043-4CE3-9082-E928B83276CF}" sibTransId="{3B04F5F6-3A9D-4BE5-A003-E446D0106904}"/>
    <dgm:cxn modelId="{2769BD50-6B72-455A-9635-FE7933FCB700}" type="presOf" srcId="{3B04F5F6-3A9D-4BE5-A003-E446D0106904}" destId="{426FDAE7-60B5-476C-8E4B-53269C18CF11}" srcOrd="0" destOrd="0" presId="urn:microsoft.com/office/officeart/2005/8/layout/cycle2"/>
    <dgm:cxn modelId="{7834177F-BF5F-45F7-B062-E52FCF077862}" type="presOf" srcId="{57D5E808-4C53-49AE-8CFC-8675FD193593}" destId="{89EDEFA1-9D54-4F48-8B53-E3D694FBB052}" srcOrd="0" destOrd="0" presId="urn:microsoft.com/office/officeart/2005/8/layout/cycle2"/>
    <dgm:cxn modelId="{8AB0A29E-4867-49F7-8F6F-B80E1A11FF5C}" type="presOf" srcId="{67514155-751A-4ABA-8FFB-4153D5BB436F}" destId="{27861573-D5C6-4D94-861E-5509842AB661}" srcOrd="0" destOrd="0" presId="urn:microsoft.com/office/officeart/2005/8/layout/cycle2"/>
    <dgm:cxn modelId="{4C6957A0-2052-4949-84D0-E5BC07CB93AA}" srcId="{EA0BFD82-BD35-4F28-8430-4D6CC1A21616}" destId="{1CD9645F-2755-4201-8372-793D19F2F193}" srcOrd="0" destOrd="0" parTransId="{2C22AF0F-5889-4440-8852-4EE6798CFA9E}" sibTransId="{C568C23B-4018-4EB4-923E-BB9FF3C1889C}"/>
    <dgm:cxn modelId="{4E6528C2-83DD-4528-81A9-3132E02AD4DC}" type="presOf" srcId="{B228AEF0-32E7-49CC-BE2E-3540065376DE}" destId="{8A7CA121-4C2B-45C6-8F97-2DFD50E4F016}" srcOrd="0" destOrd="0" presId="urn:microsoft.com/office/officeart/2005/8/layout/cycle2"/>
    <dgm:cxn modelId="{793572D0-6081-4892-8C05-5169C7440908}" type="presOf" srcId="{C568C23B-4018-4EB4-923E-BB9FF3C1889C}" destId="{9EC2B94C-96C7-4DD2-B71B-5DDD04615DCF}" srcOrd="0" destOrd="0" presId="urn:microsoft.com/office/officeart/2005/8/layout/cycle2"/>
    <dgm:cxn modelId="{83247FD4-A311-4F18-B687-BF1C116BECE2}" type="presOf" srcId="{FA85C991-1FA0-47A3-BF7A-9CE31EDEE6A1}" destId="{6EFDA2DD-08DE-4433-B070-3CF17FE9BE89}" srcOrd="1" destOrd="0" presId="urn:microsoft.com/office/officeart/2005/8/layout/cycle2"/>
    <dgm:cxn modelId="{44C5B3EB-C087-40AF-941C-FA71CBC3F813}" type="presOf" srcId="{3B04F5F6-3A9D-4BE5-A003-E446D0106904}" destId="{D493946E-0CD2-4094-98B8-FE92DDC668C5}" srcOrd="1" destOrd="0" presId="urn:microsoft.com/office/officeart/2005/8/layout/cycle2"/>
    <dgm:cxn modelId="{0501F7F5-C032-40F9-8020-AD9D9A054F88}" type="presOf" srcId="{A098C72C-BA39-4E92-9CC1-24D16B575820}" destId="{EDC4EA94-7DC5-4B10-B4CB-E0714AD32CFB}" srcOrd="0" destOrd="0" presId="urn:microsoft.com/office/officeart/2005/8/layout/cycle2"/>
    <dgm:cxn modelId="{7783C9FD-9AA3-4E68-BEA1-66D36959C104}" type="presOf" srcId="{72F4865D-0E74-438A-B301-5CBCC894F9AA}" destId="{C2519E6B-9777-4233-A44B-B2238A849828}" srcOrd="0" destOrd="0" presId="urn:microsoft.com/office/officeart/2005/8/layout/cycle2"/>
    <dgm:cxn modelId="{C1BB2444-B5CD-42D4-A7C3-663783A0BC14}" type="presParOf" srcId="{BC2AF88F-FD30-416A-868E-9868A38CDC8E}" destId="{71113A3C-C98D-4039-9531-6FE956CD6E0B}" srcOrd="0" destOrd="0" presId="urn:microsoft.com/office/officeart/2005/8/layout/cycle2"/>
    <dgm:cxn modelId="{0E10824B-D986-4A1C-AF87-F37C9F9BADC6}" type="presParOf" srcId="{BC2AF88F-FD30-416A-868E-9868A38CDC8E}" destId="{9EC2B94C-96C7-4DD2-B71B-5DDD04615DCF}" srcOrd="1" destOrd="0" presId="urn:microsoft.com/office/officeart/2005/8/layout/cycle2"/>
    <dgm:cxn modelId="{ACC960FF-2BED-4FD6-958C-805A32C517A2}" type="presParOf" srcId="{9EC2B94C-96C7-4DD2-B71B-5DDD04615DCF}" destId="{B6684C56-B61B-4A8A-B8F0-E5FB4BCD9E8D}" srcOrd="0" destOrd="0" presId="urn:microsoft.com/office/officeart/2005/8/layout/cycle2"/>
    <dgm:cxn modelId="{F6A51092-64F6-4612-A413-791026F902DA}" type="presParOf" srcId="{BC2AF88F-FD30-416A-868E-9868A38CDC8E}" destId="{C2519E6B-9777-4233-A44B-B2238A849828}" srcOrd="2" destOrd="0" presId="urn:microsoft.com/office/officeart/2005/8/layout/cycle2"/>
    <dgm:cxn modelId="{01FF2BE2-59FF-41BA-B9C9-4C9222EBEBC6}" type="presParOf" srcId="{BC2AF88F-FD30-416A-868E-9868A38CDC8E}" destId="{426FDAE7-60B5-476C-8E4B-53269C18CF11}" srcOrd="3" destOrd="0" presId="urn:microsoft.com/office/officeart/2005/8/layout/cycle2"/>
    <dgm:cxn modelId="{54933CD6-05B8-4755-8F2F-C2158706C265}" type="presParOf" srcId="{426FDAE7-60B5-476C-8E4B-53269C18CF11}" destId="{D493946E-0CD2-4094-98B8-FE92DDC668C5}" srcOrd="0" destOrd="0" presId="urn:microsoft.com/office/officeart/2005/8/layout/cycle2"/>
    <dgm:cxn modelId="{D8D469B7-43FF-41DA-AB1E-905B1A0DF4E3}" type="presParOf" srcId="{BC2AF88F-FD30-416A-868E-9868A38CDC8E}" destId="{EDC4EA94-7DC5-4B10-B4CB-E0714AD32CFB}" srcOrd="4" destOrd="0" presId="urn:microsoft.com/office/officeart/2005/8/layout/cycle2"/>
    <dgm:cxn modelId="{8310E026-51ED-44CD-9FFB-68CD4C3BD100}" type="presParOf" srcId="{BC2AF88F-FD30-416A-868E-9868A38CDC8E}" destId="{7C9D68A3-505E-41AF-8A17-4083F93695F9}" srcOrd="5" destOrd="0" presId="urn:microsoft.com/office/officeart/2005/8/layout/cycle2"/>
    <dgm:cxn modelId="{7660364D-72B8-43FF-A997-1F7BB022FE25}" type="presParOf" srcId="{7C9D68A3-505E-41AF-8A17-4083F93695F9}" destId="{6EFDA2DD-08DE-4433-B070-3CF17FE9BE89}" srcOrd="0" destOrd="0" presId="urn:microsoft.com/office/officeart/2005/8/layout/cycle2"/>
    <dgm:cxn modelId="{2C9A2C1B-6637-4CAB-B8BE-18258749EB33}" type="presParOf" srcId="{BC2AF88F-FD30-416A-868E-9868A38CDC8E}" destId="{27861573-D5C6-4D94-861E-5509842AB661}" srcOrd="6" destOrd="0" presId="urn:microsoft.com/office/officeart/2005/8/layout/cycle2"/>
    <dgm:cxn modelId="{DFFFD27D-04DE-4713-B216-E60DC455E934}" type="presParOf" srcId="{BC2AF88F-FD30-416A-868E-9868A38CDC8E}" destId="{8BAB02A5-2AEB-401D-AD1F-286DADB83B48}" srcOrd="7" destOrd="0" presId="urn:microsoft.com/office/officeart/2005/8/layout/cycle2"/>
    <dgm:cxn modelId="{8FA3784B-5783-47B2-BBC0-43938EC1D7D2}" type="presParOf" srcId="{8BAB02A5-2AEB-401D-AD1F-286DADB83B48}" destId="{4AA9132E-0460-4183-BD41-2B6856B5CD34}" srcOrd="0" destOrd="0" presId="urn:microsoft.com/office/officeart/2005/8/layout/cycle2"/>
    <dgm:cxn modelId="{1AF1F9D1-3139-4A97-AA91-50D2830C09B8}" type="presParOf" srcId="{BC2AF88F-FD30-416A-868E-9868A38CDC8E}" destId="{8A7CA121-4C2B-45C6-8F97-2DFD50E4F016}" srcOrd="8" destOrd="0" presId="urn:microsoft.com/office/officeart/2005/8/layout/cycle2"/>
    <dgm:cxn modelId="{13B912D0-EBED-404D-8CD1-A357EAEDC5B8}" type="presParOf" srcId="{BC2AF88F-FD30-416A-868E-9868A38CDC8E}" destId="{89EDEFA1-9D54-4F48-8B53-E3D694FBB052}" srcOrd="9" destOrd="0" presId="urn:microsoft.com/office/officeart/2005/8/layout/cycle2"/>
    <dgm:cxn modelId="{98A307B1-E02C-4644-A123-5FAEB3E33A10}" type="presParOf" srcId="{89EDEFA1-9D54-4F48-8B53-E3D694FBB052}" destId="{E513D4CD-A89C-4D92-920B-45C9F8E7367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13A3C-C98D-4039-9531-6FE956CD6E0B}">
      <dsp:nvSpPr>
        <dsp:cNvPr id="0" name=""/>
        <dsp:cNvSpPr/>
      </dsp:nvSpPr>
      <dsp:spPr>
        <a:xfrm>
          <a:off x="2932118" y="2001"/>
          <a:ext cx="2039912" cy="1362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GRAN NUMERO DE EMPRESAS</a:t>
          </a:r>
        </a:p>
      </dsp:txBody>
      <dsp:txXfrm>
        <a:off x="3230856" y="201490"/>
        <a:ext cx="1442436" cy="963215"/>
      </dsp:txXfrm>
    </dsp:sp>
    <dsp:sp modelId="{9EC2B94C-96C7-4DD2-B71B-5DDD04615DCF}">
      <dsp:nvSpPr>
        <dsp:cNvPr id="0" name=""/>
        <dsp:cNvSpPr/>
      </dsp:nvSpPr>
      <dsp:spPr>
        <a:xfrm rot="2160000">
          <a:off x="4687296" y="1055444"/>
          <a:ext cx="187315" cy="459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/>
        </a:p>
      </dsp:txBody>
      <dsp:txXfrm>
        <a:off x="4692662" y="1130877"/>
        <a:ext cx="131121" cy="275844"/>
      </dsp:txXfrm>
    </dsp:sp>
    <dsp:sp modelId="{C2519E6B-9777-4233-A44B-B2238A849828}">
      <dsp:nvSpPr>
        <dsp:cNvPr id="0" name=""/>
        <dsp:cNvSpPr/>
      </dsp:nvSpPr>
      <dsp:spPr>
        <a:xfrm>
          <a:off x="4626537" y="1203050"/>
          <a:ext cx="1957281" cy="1362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PRODUCTO HOMOGENEO</a:t>
          </a:r>
        </a:p>
      </dsp:txBody>
      <dsp:txXfrm>
        <a:off x="4913174" y="1402539"/>
        <a:ext cx="1384007" cy="963215"/>
      </dsp:txXfrm>
    </dsp:sp>
    <dsp:sp modelId="{426FDAE7-60B5-476C-8E4B-53269C18CF11}">
      <dsp:nvSpPr>
        <dsp:cNvPr id="0" name=""/>
        <dsp:cNvSpPr/>
      </dsp:nvSpPr>
      <dsp:spPr>
        <a:xfrm rot="6103827">
          <a:off x="5252127" y="2606654"/>
          <a:ext cx="310588" cy="459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/>
        </a:p>
      </dsp:txBody>
      <dsp:txXfrm rot="10800000">
        <a:off x="5308187" y="2652987"/>
        <a:ext cx="217412" cy="275844"/>
      </dsp:txXfrm>
    </dsp:sp>
    <dsp:sp modelId="{EDC4EA94-7DC5-4B10-B4CB-E0714AD32CFB}">
      <dsp:nvSpPr>
        <dsp:cNvPr id="0" name=""/>
        <dsp:cNvSpPr/>
      </dsp:nvSpPr>
      <dsp:spPr>
        <a:xfrm>
          <a:off x="4088356" y="3126629"/>
          <a:ext cx="2234801" cy="1362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>
              <a:solidFill>
                <a:schemeClr val="tx1"/>
              </a:solidFill>
            </a:rPr>
            <a:t>NO HAY RESTRICCIONES PARA ENTRAR O SALIR DE LA INDUSTRIA</a:t>
          </a:r>
        </a:p>
      </dsp:txBody>
      <dsp:txXfrm>
        <a:off x="4415635" y="3326118"/>
        <a:ext cx="1580243" cy="963215"/>
      </dsp:txXfrm>
    </dsp:sp>
    <dsp:sp modelId="{7C9D68A3-505E-41AF-8A17-4083F93695F9}">
      <dsp:nvSpPr>
        <dsp:cNvPr id="0" name=""/>
        <dsp:cNvSpPr/>
      </dsp:nvSpPr>
      <dsp:spPr>
        <a:xfrm rot="10800002">
          <a:off x="3937140" y="3577855"/>
          <a:ext cx="106859" cy="459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/>
        </a:p>
      </dsp:txBody>
      <dsp:txXfrm rot="10800000">
        <a:off x="3969198" y="3669803"/>
        <a:ext cx="74801" cy="275844"/>
      </dsp:txXfrm>
    </dsp:sp>
    <dsp:sp modelId="{27861573-D5C6-4D94-861E-5509842AB661}">
      <dsp:nvSpPr>
        <dsp:cNvPr id="0" name=""/>
        <dsp:cNvSpPr/>
      </dsp:nvSpPr>
      <dsp:spPr>
        <a:xfrm>
          <a:off x="1473649" y="3126627"/>
          <a:ext cx="2413085" cy="1362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NO EXISTEN  VENTAJAS SOBRE OTRA</a:t>
          </a:r>
        </a:p>
      </dsp:txBody>
      <dsp:txXfrm>
        <a:off x="1827037" y="3326116"/>
        <a:ext cx="1706309" cy="963215"/>
      </dsp:txXfrm>
    </dsp:sp>
    <dsp:sp modelId="{8BAB02A5-2AEB-401D-AD1F-286DADB83B48}">
      <dsp:nvSpPr>
        <dsp:cNvPr id="0" name=""/>
        <dsp:cNvSpPr/>
      </dsp:nvSpPr>
      <dsp:spPr>
        <a:xfrm rot="15527412">
          <a:off x="2336787" y="2623889"/>
          <a:ext cx="308689" cy="459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/>
        </a:p>
      </dsp:txBody>
      <dsp:txXfrm rot="10800000">
        <a:off x="2392092" y="2761257"/>
        <a:ext cx="216082" cy="275844"/>
      </dsp:txXfrm>
    </dsp:sp>
    <dsp:sp modelId="{8A7CA121-4C2B-45C6-8F97-2DFD50E4F016}">
      <dsp:nvSpPr>
        <dsp:cNvPr id="0" name=""/>
        <dsp:cNvSpPr/>
      </dsp:nvSpPr>
      <dsp:spPr>
        <a:xfrm>
          <a:off x="1263643" y="1203050"/>
          <a:ext cx="2070657" cy="1362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solidFill>
                <a:schemeClr val="tx1"/>
              </a:solidFill>
            </a:rPr>
            <a:t>INFORMACION PERFECTA</a:t>
          </a:r>
        </a:p>
      </dsp:txBody>
      <dsp:txXfrm>
        <a:off x="1566884" y="1402539"/>
        <a:ext cx="1464175" cy="963215"/>
      </dsp:txXfrm>
    </dsp:sp>
    <dsp:sp modelId="{89EDEFA1-9D54-4F48-8B53-E3D694FBB052}">
      <dsp:nvSpPr>
        <dsp:cNvPr id="0" name=""/>
        <dsp:cNvSpPr/>
      </dsp:nvSpPr>
      <dsp:spPr>
        <a:xfrm rot="19440000">
          <a:off x="3036074" y="1054963"/>
          <a:ext cx="175563" cy="459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/>
        </a:p>
      </dsp:txBody>
      <dsp:txXfrm>
        <a:off x="3041103" y="1162390"/>
        <a:ext cx="122894" cy="275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2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2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292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765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7632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831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7689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81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468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30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104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163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840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91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76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29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D61F1-1DBC-4FB9-8197-74633E34E128}" type="datetimeFigureOut">
              <a:rPr lang="es-MX" smtClean="0"/>
              <a:t>18/11/2023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3E510F2-9C93-4956-AF60-872F9EE317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807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E4393-8EB7-0BF5-2B77-DE1829309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TIPOS DE MERCADO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914AA2-3653-26DC-4559-C9908F58BF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solidFill>
                  <a:schemeClr val="tx1"/>
                </a:solidFill>
              </a:rPr>
              <a:t>Con relación a la modalidad de competencia</a:t>
            </a:r>
          </a:p>
        </p:txBody>
      </p:sp>
    </p:spTree>
    <p:extLst>
      <p:ext uri="{BB962C8B-B14F-4D97-AF65-F5344CB8AC3E}">
        <p14:creationId xmlns:p14="http://schemas.microsoft.com/office/powerpoint/2010/main" val="210224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D81E8-4EE6-3871-4BDA-E9380A9EB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27" y="163774"/>
            <a:ext cx="5518749" cy="727881"/>
          </a:xfrm>
        </p:spPr>
        <p:txBody>
          <a:bodyPr/>
          <a:lstStyle/>
          <a:p>
            <a:pPr algn="ctr"/>
            <a:r>
              <a:rPr lang="es-MX" dirty="0"/>
              <a:t>COMPETENCIA PERFECTA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E94B6A-2B30-647E-9CC9-69E15C224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323" y="891655"/>
            <a:ext cx="8596668" cy="1173707"/>
          </a:xfrm>
        </p:spPr>
        <p:txBody>
          <a:bodyPr/>
          <a:lstStyle/>
          <a:p>
            <a:r>
              <a:rPr lang="es-MX" dirty="0"/>
              <a:t>El mercado está conformado por infinidad de compradores y vendedores, pero ninguno de ellos tiene la capacidad o fuerza para influir de manera individual en la determinación del precio de los bienes o servicios intercambiados</a:t>
            </a:r>
          </a:p>
          <a:p>
            <a:endParaRPr lang="es-MX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EDECFD2-B296-D8DB-7801-328868BCB7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8977901"/>
              </p:ext>
            </p:extLst>
          </p:nvPr>
        </p:nvGraphicFramePr>
        <p:xfrm>
          <a:off x="1524001" y="1910687"/>
          <a:ext cx="7847462" cy="4510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E7CDAFF9-72B2-EB37-CAF4-CB0B18C40C99}"/>
              </a:ext>
            </a:extLst>
          </p:cNvPr>
          <p:cNvSpPr/>
          <p:nvPr/>
        </p:nvSpPr>
        <p:spPr>
          <a:xfrm>
            <a:off x="6318913" y="1883391"/>
            <a:ext cx="3016156" cy="6414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Ninguna influye en el precio, ni altera la producción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7D24679-1D4D-29E3-FD08-65BE4FCC79AC}"/>
              </a:ext>
            </a:extLst>
          </p:cNvPr>
          <p:cNvSpPr/>
          <p:nvPr/>
        </p:nvSpPr>
        <p:spPr>
          <a:xfrm>
            <a:off x="7826991" y="3378958"/>
            <a:ext cx="3425588" cy="6209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Tienen las mismas características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B64A457-D613-6CB2-4327-BD4C4BF18A61}"/>
              </a:ext>
            </a:extLst>
          </p:cNvPr>
          <p:cNvSpPr/>
          <p:nvPr/>
        </p:nvSpPr>
        <p:spPr>
          <a:xfrm>
            <a:off x="7665493" y="5393139"/>
            <a:ext cx="3339151" cy="5732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Cualquiera empresa puede incorporarse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E1AD78C-7681-ED31-FC79-A73801576415}"/>
              </a:ext>
            </a:extLst>
          </p:cNvPr>
          <p:cNvSpPr/>
          <p:nvPr/>
        </p:nvSpPr>
        <p:spPr>
          <a:xfrm>
            <a:off x="418027" y="5361294"/>
            <a:ext cx="2788690" cy="7028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Al ser iguales promueve la competencia</a:t>
            </a:r>
          </a:p>
        </p:txBody>
      </p:sp>
    </p:spTree>
    <p:extLst>
      <p:ext uri="{BB962C8B-B14F-4D97-AF65-F5344CB8AC3E}">
        <p14:creationId xmlns:p14="http://schemas.microsoft.com/office/powerpoint/2010/main" val="272228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AF338-0313-A957-7B91-1FC733B3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COMPETENCIA IMPERFECTA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1B098A-00FE-2431-F5CE-15E885512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  <a:p>
            <a:endParaRPr lang="es-MX" dirty="0"/>
          </a:p>
          <a:p>
            <a:r>
              <a:rPr lang="es-MX" dirty="0"/>
              <a:t>Se Le conoce como competencia  monopolística.</a:t>
            </a:r>
          </a:p>
          <a:p>
            <a:r>
              <a:rPr lang="es-MX" dirty="0"/>
              <a:t>Los precios no son determinados por la ley de la oferta y la demanda</a:t>
            </a:r>
          </a:p>
          <a:p>
            <a:r>
              <a:rPr lang="es-MX" dirty="0"/>
              <a:t>Los agentes económicos pueden influenciar en el precio de bienes o servicios.</a:t>
            </a:r>
          </a:p>
          <a:p>
            <a:r>
              <a:rPr lang="es-MX" dirty="0"/>
              <a:t>Esta competencia genera un fallo en el mercado.</a:t>
            </a:r>
          </a:p>
          <a:p>
            <a:r>
              <a:rPr lang="es-MX" dirty="0"/>
              <a:t>La fijación del precio genera un beneficio solo para una de las partes.</a:t>
            </a:r>
          </a:p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DA6482-90D5-D2F7-277F-4F575E761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6266" y="3036376"/>
            <a:ext cx="3854528" cy="2584449"/>
          </a:xfrm>
        </p:spPr>
        <p:txBody>
          <a:bodyPr>
            <a:normAutofit/>
          </a:bodyPr>
          <a:lstStyle/>
          <a:p>
            <a:pPr algn="ctr"/>
            <a:r>
              <a:rPr lang="es-MX" sz="1800" dirty="0">
                <a:solidFill>
                  <a:srgbClr val="222222"/>
                </a:solidFill>
                <a:latin typeface="Poppins" panose="00000500000000000000" pitchFamily="2" charset="0"/>
              </a:rPr>
              <a:t>E</a:t>
            </a:r>
            <a:r>
              <a:rPr lang="es-MX" sz="1800" b="0" i="0" dirty="0">
                <a:solidFill>
                  <a:srgbClr val="222222"/>
                </a:solidFill>
                <a:effectLst/>
                <a:latin typeface="Poppins" panose="00000500000000000000" pitchFamily="2" charset="0"/>
              </a:rPr>
              <a:t>s un tipo de mercado en el cual los oferentes o demandantes tienen la opción de determinar de forma individual el valor de un producto o servicio</a:t>
            </a:r>
            <a:endParaRPr lang="es-MX" sz="1800" dirty="0"/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5ECF67AF-3CDF-AC30-79CE-CB3DE3F6A928}"/>
              </a:ext>
            </a:extLst>
          </p:cNvPr>
          <p:cNvSpPr/>
          <p:nvPr/>
        </p:nvSpPr>
        <p:spPr>
          <a:xfrm>
            <a:off x="4340794" y="368490"/>
            <a:ext cx="610735" cy="61278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523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FAD0A-90A7-B028-4B77-5090C396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788" y="1007285"/>
            <a:ext cx="3854528" cy="1278466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MONOPOLIO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569844-6F26-842F-02B1-DA3B566EB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6076945"/>
          </a:xfrm>
        </p:spPr>
        <p:txBody>
          <a:bodyPr>
            <a:normAutofit/>
          </a:bodyPr>
          <a:lstStyle/>
          <a:p>
            <a:r>
              <a:rPr lang="es-MX" sz="2200" dirty="0"/>
              <a:t>Es la estructura más común.</a:t>
            </a:r>
          </a:p>
          <a:p>
            <a:r>
              <a:rPr lang="es-MX" sz="2200" dirty="0"/>
              <a:t>Son empresas que se encuentran compitiendo entre si con productos similares.</a:t>
            </a:r>
          </a:p>
          <a:p>
            <a:r>
              <a:rPr lang="es-MX" sz="2200" dirty="0"/>
              <a:t>Sus productos tienen  alguna diferencia</a:t>
            </a:r>
          </a:p>
          <a:p>
            <a:r>
              <a:rPr lang="es-MX" sz="2200" dirty="0"/>
              <a:t>Se puede acceder con pocas barreras</a:t>
            </a:r>
          </a:p>
          <a:p>
            <a:r>
              <a:rPr lang="es-MX" sz="2200" dirty="0"/>
              <a:t>La empresa decide el precio y la cantidad</a:t>
            </a:r>
          </a:p>
          <a:p>
            <a:r>
              <a:rPr lang="es-MX" sz="2200" dirty="0"/>
              <a:t>Estrategias como: innovación, servicio, ubicación, publicidad, marca</a:t>
            </a:r>
          </a:p>
          <a:p>
            <a:r>
              <a:rPr lang="es-MX" sz="2200" dirty="0"/>
              <a:t>Se puede enfrentar a demandas antimonopolísticas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E82E24-DD1E-5A3E-FB0D-8BB6A7ECF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MX" sz="2400" dirty="0"/>
              <a:t>En este mercado solo existe un ofertante que tiene la exclusividad para la venta de un determinado bien o servicio.</a:t>
            </a:r>
          </a:p>
          <a:p>
            <a:r>
              <a:rPr lang="es-MX" sz="2400" dirty="0" err="1"/>
              <a:t>Ej</a:t>
            </a:r>
            <a:r>
              <a:rPr lang="es-MX" sz="2400" dirty="0"/>
              <a:t>: CFE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C68A8094-B8B6-B7D8-8860-19CBA70AF9ED}"/>
              </a:ext>
            </a:extLst>
          </p:cNvPr>
          <p:cNvSpPr/>
          <p:nvPr/>
        </p:nvSpPr>
        <p:spPr>
          <a:xfrm>
            <a:off x="4242652" y="450376"/>
            <a:ext cx="479473" cy="61141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1A4F0A6-35FD-1DC7-5B1B-EBAC61192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07665">
            <a:off x="487636" y="450376"/>
            <a:ext cx="1314905" cy="103808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5C99433-D3D8-BD7C-0300-6C1677CA4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722" y="5528819"/>
            <a:ext cx="2412100" cy="87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8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8B941AE-CFC4-58F8-DE69-5FC2E244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45" y="611499"/>
            <a:ext cx="3854528" cy="884983"/>
          </a:xfrm>
        </p:spPr>
        <p:txBody>
          <a:bodyPr>
            <a:normAutofit/>
          </a:bodyPr>
          <a:lstStyle/>
          <a:p>
            <a:pPr algn="ctr"/>
            <a:r>
              <a:rPr lang="es-MX" sz="3600" dirty="0"/>
              <a:t>OLIGOPOLIO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6652B21-EE87-1635-CBB8-D681F6943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8383" y="842470"/>
            <a:ext cx="4806620" cy="5526437"/>
          </a:xfrm>
        </p:spPr>
        <p:txBody>
          <a:bodyPr>
            <a:normAutofit lnSpcReduction="10000"/>
          </a:bodyPr>
          <a:lstStyle/>
          <a:p>
            <a:r>
              <a:rPr lang="es-MX" dirty="0"/>
              <a:t>Existen pocos vendedores en el sector</a:t>
            </a:r>
          </a:p>
          <a:p>
            <a:r>
              <a:rPr lang="es-MX" dirty="0"/>
              <a:t>Las empresas influyen en las decisiones de los competidores</a:t>
            </a:r>
          </a:p>
          <a:p>
            <a:r>
              <a:rPr lang="es-MX" dirty="0"/>
              <a:t>Es la extensión del duopolio</a:t>
            </a:r>
          </a:p>
          <a:p>
            <a:r>
              <a:rPr lang="es-MX" dirty="0"/>
              <a:t>Buscan su beneficio desplazando a la competencia atraves de la guerra de precios</a:t>
            </a:r>
          </a:p>
          <a:p>
            <a:r>
              <a:rPr lang="es-MX" dirty="0"/>
              <a:t>Tiene una empresa “líder” que fija el precio de los bienes o servicios, por lo que las demás compañías deben regirse por esa base económica para fijar el costo de la mercancía que ofrece.</a:t>
            </a:r>
          </a:p>
          <a:p>
            <a:r>
              <a:rPr lang="es-MX" dirty="0"/>
              <a:t>Las empresas esperan estratégicamente las decisiones de la competencia para copiar sus productos.</a:t>
            </a:r>
          </a:p>
          <a:p>
            <a:r>
              <a:rPr lang="es-MX" dirty="0"/>
              <a:t>Se encuentran entre una competencia relativamente perfecta o la constitución de un monopolio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9B75BC2-3A4E-060B-4656-61E34E95A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090" y="2136775"/>
            <a:ext cx="3854528" cy="2584449"/>
          </a:xfrm>
        </p:spPr>
        <p:txBody>
          <a:bodyPr>
            <a:noAutofit/>
          </a:bodyPr>
          <a:lstStyle/>
          <a:p>
            <a:r>
              <a:rPr lang="es-MX" sz="2400" dirty="0"/>
              <a:t>Es la estructura del mercado, donde participan algunos vendedores que fijan el precio, debido a las ventajas que obtienen al fabricar el producto.</a:t>
            </a:r>
          </a:p>
          <a:p>
            <a:r>
              <a:rPr lang="es-MX" sz="2400" dirty="0"/>
              <a:t>EJ: COCA-COLA</a:t>
            </a:r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id="{9D68BADE-FF20-A263-D0C2-FB5161F7564E}"/>
              </a:ext>
            </a:extLst>
          </p:cNvPr>
          <p:cNvSpPr/>
          <p:nvPr/>
        </p:nvSpPr>
        <p:spPr>
          <a:xfrm>
            <a:off x="4531862" y="409433"/>
            <a:ext cx="927242" cy="62097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7F52D2E-D401-745E-A14C-2C587234B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131" y="5222827"/>
            <a:ext cx="2342866" cy="131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6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33C2C679-BF8D-53A0-3CB7-663CF140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/>
              <a:t>OLIGOPSONIO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8C7A92AB-5684-5D80-A438-AC52D30AD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Son los compradores los que asumen el poder y el control sobre las condiciones de compra y los precios del mercado.</a:t>
            </a:r>
          </a:p>
          <a:p>
            <a:r>
              <a:rPr lang="es-MX" dirty="0"/>
              <a:t>Las empresas se aseguran de que el costo de mercado estipulado entre ellas les proporcione muchas ganancias pero que, a su vez, no sea un incentivo para atraer al mercado nuevas competencias.</a:t>
            </a:r>
          </a:p>
          <a:p>
            <a:r>
              <a:rPr lang="es-MX" dirty="0"/>
              <a:t>Los productos o bienes deben ajustarse a las exigencias de los demandantes o compradores.</a:t>
            </a:r>
          </a:p>
          <a:p>
            <a:r>
              <a:rPr lang="es-MX" dirty="0"/>
              <a:t>EJ. LAS PANTALLAS DE CINE, LOS AVIONES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6423185-DD38-BE91-3286-AE35E1F5F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Es un modelo de mercado de competencia imperfecta en el que existen pocos demandantes (compradores) pero varios oferentes(vendedores).</a:t>
            </a:r>
          </a:p>
        </p:txBody>
      </p:sp>
      <p:sp>
        <p:nvSpPr>
          <p:cNvPr id="10" name="Abrir llave 9">
            <a:extLst>
              <a:ext uri="{FF2B5EF4-FFF2-40B4-BE49-F238E27FC236}">
                <a16:creationId xmlns:a16="http://schemas.microsoft.com/office/drawing/2014/main" id="{09847071-6D79-D0DA-3D24-737BE5AA4416}"/>
              </a:ext>
            </a:extLst>
          </p:cNvPr>
          <p:cNvSpPr/>
          <p:nvPr/>
        </p:nvSpPr>
        <p:spPr>
          <a:xfrm>
            <a:off x="4353636" y="409433"/>
            <a:ext cx="585051" cy="5526437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E26264-77C6-3DE6-C263-F169578DE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0" y="4618914"/>
            <a:ext cx="336488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1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9802C3C-36DE-9973-0A6F-EDCF10E2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31" y="514924"/>
            <a:ext cx="3854528" cy="1278466"/>
          </a:xfrm>
        </p:spPr>
        <p:txBody>
          <a:bodyPr>
            <a:normAutofit/>
          </a:bodyPr>
          <a:lstStyle/>
          <a:p>
            <a:pPr algn="ctr"/>
            <a:r>
              <a:rPr lang="es-MX" sz="3600" dirty="0"/>
              <a:t>MONOPSOLIO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C6388F-22A6-E8FC-DF55-B09DD5740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s-MX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 caracteriza por existir un único vendedor y una gama de ofertares.</a:t>
            </a:r>
          </a:p>
          <a:p>
            <a:r>
              <a:rPr lang="es-MX" sz="2000" dirty="0"/>
              <a:t>El comprador tiene la ventaja de manipular el precio y cantidad de la mercancía</a:t>
            </a:r>
          </a:p>
          <a:p>
            <a:r>
              <a:rPr lang="es-MX" sz="2000" dirty="0"/>
              <a:t>su oferta es la única, por lo que quien vende percibe este negocio factible</a:t>
            </a:r>
          </a:p>
          <a:p>
            <a:r>
              <a:rPr lang="es-MX" sz="2000" dirty="0"/>
              <a:t>Esto hace que no fluya el mercado competitivo, organizándose un mercado alterno de demanda particular.</a:t>
            </a:r>
          </a:p>
          <a:p>
            <a:endParaRPr lang="es-MX" sz="2000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6A8462B-536B-989C-5F25-F53394895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400" dirty="0"/>
              <a:t>Es un proceso de compra-venta.</a:t>
            </a:r>
          </a:p>
          <a:p>
            <a:r>
              <a:rPr lang="es-MX" sz="2400" dirty="0"/>
              <a:t>EJ. Fabricas de piezas de carro,</a:t>
            </a:r>
          </a:p>
          <a:p>
            <a:r>
              <a:rPr lang="es-MX" sz="2400" dirty="0"/>
              <a:t>Tiendas departamentales</a:t>
            </a: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1F92AFF5-5D2F-4704-FC23-4634F7ED9727}"/>
              </a:ext>
            </a:extLst>
          </p:cNvPr>
          <p:cNvSpPr/>
          <p:nvPr/>
        </p:nvSpPr>
        <p:spPr>
          <a:xfrm>
            <a:off x="4288311" y="416257"/>
            <a:ext cx="487101" cy="59268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01224AA-55C5-E90C-4784-45F79B706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047" y="4600076"/>
            <a:ext cx="3397953" cy="210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74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26C42-3B31-F2E8-5D6F-A2AB05BF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52443"/>
            <a:ext cx="3854528" cy="1278466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DUOPOLIO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A1C15A-57B9-C08E-238A-B74ABCC9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547" y="1291676"/>
            <a:ext cx="4513541" cy="5526437"/>
          </a:xfrm>
        </p:spPr>
        <p:txBody>
          <a:bodyPr/>
          <a:lstStyle/>
          <a:p>
            <a:r>
              <a:rPr lang="es-MX" sz="1800" dirty="0"/>
              <a:t>Es cuando solo existen dos ofertantes.</a:t>
            </a:r>
            <a:endParaRPr lang="es-MX" dirty="0"/>
          </a:p>
          <a:p>
            <a:r>
              <a:rPr lang="es-MX" dirty="0"/>
              <a:t>Es la empresa o vendedor quien determina el precio en el mercado</a:t>
            </a:r>
          </a:p>
          <a:p>
            <a:r>
              <a:rPr lang="es-MX" dirty="0">
                <a:solidFill>
                  <a:schemeClr val="tx1"/>
                </a:solidFill>
              </a:rPr>
              <a:t>U</a:t>
            </a:r>
            <a:r>
              <a:rPr lang="es-MX" b="0" i="0" dirty="0">
                <a:solidFill>
                  <a:schemeClr val="tx1"/>
                </a:solidFill>
                <a:effectLst/>
              </a:rPr>
              <a:t>tiliza el precio como una </a:t>
            </a:r>
            <a:r>
              <a:rPr lang="es-MX" b="1" i="0" dirty="0">
                <a:solidFill>
                  <a:schemeClr val="tx1"/>
                </a:solidFill>
                <a:effectLst/>
              </a:rPr>
              <a:t>herramienta</a:t>
            </a:r>
            <a:r>
              <a:rPr lang="es-MX" b="0" i="0" dirty="0">
                <a:solidFill>
                  <a:schemeClr val="tx1"/>
                </a:solidFill>
                <a:effectLst/>
              </a:rPr>
              <a:t> para lograr ejercer un control</a:t>
            </a:r>
            <a:endParaRPr lang="es-MX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es-MX" b="0" i="0" dirty="0">
                <a:solidFill>
                  <a:schemeClr val="tx1"/>
                </a:solidFill>
                <a:effectLst/>
              </a:rPr>
              <a:t>Las empresas compiten amigablemente entre sí para lograr generar mayores </a:t>
            </a:r>
            <a:r>
              <a:rPr lang="es-MX" i="0" dirty="0">
                <a:solidFill>
                  <a:schemeClr val="tx1"/>
                </a:solidFill>
                <a:effectLst/>
              </a:rPr>
              <a:t>ganancias.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s-MX" b="0" i="0" dirty="0">
                <a:solidFill>
                  <a:schemeClr val="tx1"/>
                </a:solidFill>
                <a:effectLst/>
              </a:rPr>
              <a:t>Cada una de las empresas están pendientes de las decisiones del otro para estar de acuerdo en precios y producción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086592-0B6D-9A5A-E339-F7B0579B9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Es una opción intermedia</a:t>
            </a:r>
          </a:p>
          <a:p>
            <a:r>
              <a:rPr lang="es-MX" sz="2000" dirty="0"/>
              <a:t>Representa los casos en los que todos los bienes o servicios de un segmento productivo están en poder de dos compañías, que compiten entre sí.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6D353271-6D7B-8099-5FB5-2119A505E862}"/>
              </a:ext>
            </a:extLst>
          </p:cNvPr>
          <p:cNvSpPr/>
          <p:nvPr/>
        </p:nvSpPr>
        <p:spPr>
          <a:xfrm>
            <a:off x="4258101" y="382137"/>
            <a:ext cx="532263" cy="5823420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71639F0-72AB-9FFD-E4BC-A939C58B1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14" y="5115179"/>
            <a:ext cx="3279207" cy="148199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931E069-623F-1FD5-F5E1-E02C4210F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1169" y="5219868"/>
            <a:ext cx="3196490" cy="159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867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9213</TotalTime>
  <Words>664</Words>
  <Application>Microsoft Office PowerPoint</Application>
  <PresentationFormat>Panorámica</PresentationFormat>
  <Paragraphs>65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Poppins</vt:lpstr>
      <vt:lpstr>Trebuchet MS</vt:lpstr>
      <vt:lpstr>Wingdings</vt:lpstr>
      <vt:lpstr>Wingdings 3</vt:lpstr>
      <vt:lpstr>Faceta</vt:lpstr>
      <vt:lpstr>TIPOS DE MERCADO</vt:lpstr>
      <vt:lpstr>COMPETENCIA PERFECTA</vt:lpstr>
      <vt:lpstr>COMPETENCIA IMPERFECTA</vt:lpstr>
      <vt:lpstr>MONOPOLIO</vt:lpstr>
      <vt:lpstr>OLIGOPOLIO</vt:lpstr>
      <vt:lpstr>OLIGOPSONIO</vt:lpstr>
      <vt:lpstr>MONOPSOLIO</vt:lpstr>
      <vt:lpstr>DUOPOLIO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MERCADO</dc:title>
  <dc:creator>Silvia Rodriguez Jacobo</dc:creator>
  <cp:lastModifiedBy>Silvia Rodriguez Jacobo</cp:lastModifiedBy>
  <cp:revision>2</cp:revision>
  <dcterms:created xsi:type="dcterms:W3CDTF">2023-11-18T07:31:46Z</dcterms:created>
  <dcterms:modified xsi:type="dcterms:W3CDTF">2023-11-24T17:05:27Z</dcterms:modified>
</cp:coreProperties>
</file>